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  <p:embeddedFont>
      <p:font typeface="Nunito"/>
      <p:regular r:id="rId44"/>
      <p:bold r:id="rId45"/>
      <p:italic r:id="rId46"/>
      <p:boldItalic r:id="rId47"/>
    </p:embeddedFont>
    <p:embeddedFont>
      <p:font typeface="Maven Pro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BEF78C8-2EFD-4B55-A43F-8E81D64199A0}">
  <a:tblStyle styleId="{9BEF78C8-2EFD-4B55-A43F-8E81D64199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Nunito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Nunito-italic.fntdata"/><Relationship Id="rId45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avenPro-regular.fntdata"/><Relationship Id="rId47" Type="http://schemas.openxmlformats.org/officeDocument/2006/relationships/font" Target="fonts/Nunito-boldItalic.fntdata"/><Relationship Id="rId49" Type="http://schemas.openxmlformats.org/officeDocument/2006/relationships/font" Target="fonts/Maven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9d5fa0a09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9d5fa0a09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98c439a04a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98c439a04a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98c439a04a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98c439a04a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a1ca7843e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a1ca7843e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a1971d3c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a1971d3c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9f4e23f27b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9f4e23f27b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a1971d38b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a1971d38b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a1971d3cb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a1971d3cb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a1971d38b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a1971d38b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a1971d38b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a1971d38b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9d5fa0a09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9d5fa0a09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9d5fa0a09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9d5fa0a09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9a4940415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9a4940415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9a4940415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9a4940415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9d5fa0a09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9d5fa0a09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a1971d38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a1971d38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9f4e23f27b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9f4e23f27b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9ed00aabc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9ed00aabc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9ed00aab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9ed00aab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9f4e23f27b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9f4e23f27b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9d5fa0a09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9d5fa0a09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98c439a04a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98c439a04a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9f4e23f27b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9f4e23f27b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9f4e23f27b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9f4e23f27b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9ef69fa4e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9ef69fa4e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9d5fa0a09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9d5fa0a09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9d08da54e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9d08da54e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9d08da54e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9d08da54e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9f4e23f27b_0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9f4e23f27b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9f4e23f27b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9f4e23f27b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a2170428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a2170428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a21704288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a21704288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9d5fa0a09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9d5fa0a0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9d5fa0a09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9d5fa0a09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40.png"/><Relationship Id="rId7" Type="http://schemas.openxmlformats.org/officeDocument/2006/relationships/image" Target="../media/image32.png"/><Relationship Id="rId8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49.png"/><Relationship Id="rId5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Relationship Id="rId4" Type="http://schemas.openxmlformats.org/officeDocument/2006/relationships/image" Target="../media/image36.png"/><Relationship Id="rId5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Relationship Id="rId4" Type="http://schemas.openxmlformats.org/officeDocument/2006/relationships/image" Target="../media/image68.png"/><Relationship Id="rId5" Type="http://schemas.openxmlformats.org/officeDocument/2006/relationships/image" Target="../media/image54.png"/><Relationship Id="rId6" Type="http://schemas.openxmlformats.org/officeDocument/2006/relationships/image" Target="../media/image41.png"/><Relationship Id="rId7" Type="http://schemas.openxmlformats.org/officeDocument/2006/relationships/image" Target="../media/image47.png"/><Relationship Id="rId8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57.png"/><Relationship Id="rId5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Relationship Id="rId5" Type="http://schemas.openxmlformats.org/officeDocument/2006/relationships/image" Target="../media/image51.png"/><Relationship Id="rId6" Type="http://schemas.openxmlformats.org/officeDocument/2006/relationships/image" Target="../media/image61.png"/><Relationship Id="rId7" Type="http://schemas.openxmlformats.org/officeDocument/2006/relationships/image" Target="../media/image53.png"/><Relationship Id="rId8" Type="http://schemas.openxmlformats.org/officeDocument/2006/relationships/image" Target="../media/image5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9.png"/><Relationship Id="rId4" Type="http://schemas.openxmlformats.org/officeDocument/2006/relationships/image" Target="../media/image67.png"/><Relationship Id="rId5" Type="http://schemas.openxmlformats.org/officeDocument/2006/relationships/image" Target="../media/image5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1.png"/><Relationship Id="rId4" Type="http://schemas.openxmlformats.org/officeDocument/2006/relationships/image" Target="../media/image80.png"/><Relationship Id="rId5" Type="http://schemas.openxmlformats.org/officeDocument/2006/relationships/image" Target="../media/image60.png"/><Relationship Id="rId6" Type="http://schemas.openxmlformats.org/officeDocument/2006/relationships/image" Target="../media/image78.png"/><Relationship Id="rId7" Type="http://schemas.openxmlformats.org/officeDocument/2006/relationships/image" Target="../media/image65.png"/><Relationship Id="rId8" Type="http://schemas.openxmlformats.org/officeDocument/2006/relationships/image" Target="../media/image8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6.png"/><Relationship Id="rId4" Type="http://schemas.openxmlformats.org/officeDocument/2006/relationships/image" Target="../media/image64.png"/><Relationship Id="rId5" Type="http://schemas.openxmlformats.org/officeDocument/2006/relationships/image" Target="../media/image7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5.png"/><Relationship Id="rId4" Type="http://schemas.openxmlformats.org/officeDocument/2006/relationships/image" Target="../media/image66.png"/><Relationship Id="rId5" Type="http://schemas.openxmlformats.org/officeDocument/2006/relationships/image" Target="../media/image74.png"/><Relationship Id="rId6" Type="http://schemas.openxmlformats.org/officeDocument/2006/relationships/image" Target="../media/image70.png"/><Relationship Id="rId7" Type="http://schemas.openxmlformats.org/officeDocument/2006/relationships/image" Target="../media/image77.png"/><Relationship Id="rId8" Type="http://schemas.openxmlformats.org/officeDocument/2006/relationships/image" Target="../media/image7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datasets/parisrohan/credit-score-classification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kaggle.com/datasets/parisrohan/credit-score-classification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12.png"/><Relationship Id="rId13" Type="http://schemas.openxmlformats.org/officeDocument/2006/relationships/image" Target="../media/image13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5" Type="http://schemas.openxmlformats.org/officeDocument/2006/relationships/image" Target="../media/image18.png"/><Relationship Id="rId1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Relationship Id="rId5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idx="1" type="subTitle"/>
          </p:nvPr>
        </p:nvSpPr>
        <p:spPr>
          <a:xfrm>
            <a:off x="1559475" y="4650575"/>
            <a:ext cx="62940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By </a:t>
            </a:r>
            <a:r>
              <a:rPr lang="en" sz="1200">
                <a:solidFill>
                  <a:srgbClr val="000000"/>
                </a:solidFill>
              </a:rPr>
              <a:t>Faiza Ayoun | Sanjana Balagar | Ha Phan | Aswini Pusuluri | Sowmya Ravichandran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78" name="Google Shape;27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202" y="1909475"/>
            <a:ext cx="5509600" cy="25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3"/>
          <p:cNvSpPr txBox="1"/>
          <p:nvPr>
            <p:ph type="ctrTitle"/>
          </p:nvPr>
        </p:nvSpPr>
        <p:spPr>
          <a:xfrm>
            <a:off x="446175" y="358600"/>
            <a:ext cx="8520600" cy="17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 Score Classification Using Machine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2"/>
          <p:cNvPicPr preferRelativeResize="0"/>
          <p:nvPr/>
        </p:nvPicPr>
        <p:blipFill rotWithShape="1">
          <a:blip r:embed="rId3">
            <a:alphaModFix/>
          </a:blip>
          <a:srcRect b="0" l="0" r="0" t="3735"/>
          <a:stretch/>
        </p:blipFill>
        <p:spPr>
          <a:xfrm>
            <a:off x="1380950" y="728375"/>
            <a:ext cx="4595025" cy="44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1025" y="1867313"/>
            <a:ext cx="3581400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2"/>
          <p:cNvSpPr txBox="1"/>
          <p:nvPr>
            <p:ph type="title"/>
          </p:nvPr>
        </p:nvSpPr>
        <p:spPr>
          <a:xfrm>
            <a:off x="616325" y="141375"/>
            <a:ext cx="8393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Feature selection Using Correlation Coefficient</a:t>
            </a:r>
            <a:endParaRPr sz="282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23"/>
          <p:cNvPicPr preferRelativeResize="0"/>
          <p:nvPr/>
        </p:nvPicPr>
        <p:blipFill rotWithShape="1">
          <a:blip r:embed="rId3">
            <a:alphaModFix/>
          </a:blip>
          <a:srcRect b="0" l="0" r="0" t="3975"/>
          <a:stretch/>
        </p:blipFill>
        <p:spPr>
          <a:xfrm>
            <a:off x="1156450" y="874444"/>
            <a:ext cx="7911350" cy="382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7425" y="1209213"/>
            <a:ext cx="491490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3"/>
          <p:cNvSpPr txBox="1"/>
          <p:nvPr>
            <p:ph type="title"/>
          </p:nvPr>
        </p:nvSpPr>
        <p:spPr>
          <a:xfrm>
            <a:off x="463925" y="217575"/>
            <a:ext cx="7514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 Using Chi-Square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"/>
          <p:cNvSpPr txBox="1"/>
          <p:nvPr>
            <p:ph type="title"/>
          </p:nvPr>
        </p:nvSpPr>
        <p:spPr>
          <a:xfrm>
            <a:off x="1303800" y="598575"/>
            <a:ext cx="70305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 features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698" y="1369025"/>
            <a:ext cx="4599598" cy="27108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2" name="Google Shape;372;p24"/>
          <p:cNvSpPr txBox="1"/>
          <p:nvPr/>
        </p:nvSpPr>
        <p:spPr>
          <a:xfrm>
            <a:off x="316125" y="4151575"/>
            <a:ext cx="86634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1212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Annual_Income, Monthly_Inhand_Salary : </a:t>
            </a:r>
            <a:r>
              <a:rPr lang="en">
                <a:solidFill>
                  <a:srgbClr val="21212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Capability to pay the credit </a:t>
            </a:r>
            <a:endParaRPr>
              <a:solidFill>
                <a:srgbClr val="212121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21212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Delay_from_due_date, Outstanding_Debt, Num_of_Delayed_Payment : </a:t>
            </a:r>
            <a:r>
              <a:rPr lang="en">
                <a:solidFill>
                  <a:srgbClr val="21212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Consistency to pay credit  </a:t>
            </a:r>
            <a:endParaRPr>
              <a:solidFill>
                <a:srgbClr val="212121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K-Nearest Neighbor</a:t>
            </a:r>
            <a:endParaRPr/>
          </a:p>
        </p:txBody>
      </p:sp>
      <p:pic>
        <p:nvPicPr>
          <p:cNvPr id="378" name="Google Shape;3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825" y="1722475"/>
            <a:ext cx="4004751" cy="2371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575" y="1776350"/>
            <a:ext cx="3833125" cy="222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 txBox="1"/>
          <p:nvPr>
            <p:ph type="title"/>
          </p:nvPr>
        </p:nvSpPr>
        <p:spPr>
          <a:xfrm>
            <a:off x="1280050" y="1475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With KNN- All Features</a:t>
            </a:r>
            <a:endParaRPr/>
          </a:p>
        </p:txBody>
      </p:sp>
      <p:pic>
        <p:nvPicPr>
          <p:cNvPr id="385" name="Google Shape;3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050" y="1060350"/>
            <a:ext cx="3059759" cy="12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338" y="2786626"/>
            <a:ext cx="2565324" cy="23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0800" y="1480075"/>
            <a:ext cx="3434274" cy="238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7"/>
          <p:cNvSpPr txBox="1"/>
          <p:nvPr>
            <p:ph type="title"/>
          </p:nvPr>
        </p:nvSpPr>
        <p:spPr>
          <a:xfrm>
            <a:off x="1817550" y="45075"/>
            <a:ext cx="5508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E"/>
                </a:highlight>
              </a:rPr>
              <a:t>KNN</a:t>
            </a:r>
            <a:r>
              <a:rPr lang="en">
                <a:highlight>
                  <a:srgbClr val="FFFFFE"/>
                </a:highlight>
              </a:rPr>
              <a:t> with Feature Selection </a:t>
            </a:r>
            <a:endParaRPr>
              <a:highlight>
                <a:srgbClr val="FFFFFE"/>
              </a:highlight>
            </a:endParaRPr>
          </a:p>
        </p:txBody>
      </p:sp>
      <p:sp>
        <p:nvSpPr>
          <p:cNvPr id="393" name="Google Shape;393;p27"/>
          <p:cNvSpPr txBox="1"/>
          <p:nvPr/>
        </p:nvSpPr>
        <p:spPr>
          <a:xfrm>
            <a:off x="3846587" y="592100"/>
            <a:ext cx="16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Information gain  </a:t>
            </a:r>
            <a:endParaRPr/>
          </a:p>
        </p:txBody>
      </p:sp>
      <p:sp>
        <p:nvSpPr>
          <p:cNvPr id="394" name="Google Shape;394;p27"/>
          <p:cNvSpPr txBox="1"/>
          <p:nvPr/>
        </p:nvSpPr>
        <p:spPr>
          <a:xfrm>
            <a:off x="1100418" y="580100"/>
            <a:ext cx="120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accent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Chi</a:t>
            </a:r>
            <a:r>
              <a:rPr b="1" lang="en">
                <a:solidFill>
                  <a:schemeClr val="accent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-Square          </a:t>
            </a:r>
            <a:endParaRPr/>
          </a:p>
        </p:txBody>
      </p:sp>
      <p:sp>
        <p:nvSpPr>
          <p:cNvPr id="395" name="Google Shape;395;p27"/>
          <p:cNvSpPr/>
          <p:nvPr/>
        </p:nvSpPr>
        <p:spPr>
          <a:xfrm>
            <a:off x="515475" y="592100"/>
            <a:ext cx="638700" cy="5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7"/>
          <p:cNvSpPr txBox="1"/>
          <p:nvPr/>
        </p:nvSpPr>
        <p:spPr>
          <a:xfrm>
            <a:off x="6547588" y="573525"/>
            <a:ext cx="22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accent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Correlation Coefficient          </a:t>
            </a:r>
            <a:endParaRPr/>
          </a:p>
        </p:txBody>
      </p:sp>
      <p:pic>
        <p:nvPicPr>
          <p:cNvPr id="397" name="Google Shape;3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74" y="1052987"/>
            <a:ext cx="2825851" cy="112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300" y="2379350"/>
            <a:ext cx="2825156" cy="26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1350" y="1074706"/>
            <a:ext cx="2825850" cy="1077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7850" y="2317623"/>
            <a:ext cx="2825851" cy="266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0025" y="1041875"/>
            <a:ext cx="2789525" cy="10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06101" y="2364588"/>
            <a:ext cx="2785499" cy="2574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pic>
        <p:nvPicPr>
          <p:cNvPr id="408" name="Google Shape;4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50" y="1546025"/>
            <a:ext cx="3738775" cy="28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8"/>
          <p:cNvPicPr preferRelativeResize="0"/>
          <p:nvPr/>
        </p:nvPicPr>
        <p:blipFill rotWithShape="1">
          <a:blip r:embed="rId4">
            <a:alphaModFix/>
          </a:blip>
          <a:srcRect b="58926" l="0" r="0" t="16342"/>
          <a:stretch/>
        </p:blipFill>
        <p:spPr>
          <a:xfrm>
            <a:off x="4148325" y="1439100"/>
            <a:ext cx="4995676" cy="57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8"/>
          <p:cNvPicPr preferRelativeResize="0"/>
          <p:nvPr/>
        </p:nvPicPr>
        <p:blipFill rotWithShape="1">
          <a:blip r:embed="rId5">
            <a:alphaModFix/>
          </a:blip>
          <a:srcRect b="58034" l="0" r="0" t="19027"/>
          <a:stretch/>
        </p:blipFill>
        <p:spPr>
          <a:xfrm>
            <a:off x="4652375" y="2818487"/>
            <a:ext cx="4491624" cy="5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8"/>
          <p:cNvPicPr preferRelativeResize="0"/>
          <p:nvPr/>
        </p:nvPicPr>
        <p:blipFill rotWithShape="1">
          <a:blip r:embed="rId4">
            <a:alphaModFix/>
          </a:blip>
          <a:srcRect b="2853" l="0" r="63974" t="80564"/>
          <a:stretch/>
        </p:blipFill>
        <p:spPr>
          <a:xfrm>
            <a:off x="5663950" y="2200950"/>
            <a:ext cx="1584798" cy="1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8"/>
          <p:cNvPicPr preferRelativeResize="0"/>
          <p:nvPr/>
        </p:nvPicPr>
        <p:blipFill rotWithShape="1">
          <a:blip r:embed="rId5">
            <a:alphaModFix/>
          </a:blip>
          <a:srcRect b="0" l="0" r="73486" t="79970"/>
          <a:stretch/>
        </p:blipFill>
        <p:spPr>
          <a:xfrm>
            <a:off x="6129650" y="3460925"/>
            <a:ext cx="1190874" cy="2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9"/>
          <p:cNvSpPr txBox="1"/>
          <p:nvPr>
            <p:ph type="title"/>
          </p:nvPr>
        </p:nvSpPr>
        <p:spPr>
          <a:xfrm>
            <a:off x="1280050" y="1475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With Decision Tree- All Features</a:t>
            </a:r>
            <a:endParaRPr/>
          </a:p>
        </p:txBody>
      </p:sp>
      <p:pic>
        <p:nvPicPr>
          <p:cNvPr id="418" name="Google Shape;4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050" y="970825"/>
            <a:ext cx="3076150" cy="10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125" y="1146825"/>
            <a:ext cx="4107359" cy="36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6875" y="2119550"/>
            <a:ext cx="3177322" cy="295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0"/>
          <p:cNvSpPr txBox="1"/>
          <p:nvPr>
            <p:ph type="title"/>
          </p:nvPr>
        </p:nvSpPr>
        <p:spPr>
          <a:xfrm>
            <a:off x="1817550" y="45075"/>
            <a:ext cx="6317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E"/>
                </a:highlight>
              </a:rPr>
              <a:t>Decision Tree </a:t>
            </a:r>
            <a:r>
              <a:rPr lang="en">
                <a:highlight>
                  <a:srgbClr val="FFFFFE"/>
                </a:highlight>
              </a:rPr>
              <a:t>with Feature Selection </a:t>
            </a:r>
            <a:endParaRPr>
              <a:highlight>
                <a:srgbClr val="FFFFFE"/>
              </a:highlight>
            </a:endParaRPr>
          </a:p>
        </p:txBody>
      </p:sp>
      <p:sp>
        <p:nvSpPr>
          <p:cNvPr id="426" name="Google Shape;426;p30"/>
          <p:cNvSpPr txBox="1"/>
          <p:nvPr/>
        </p:nvSpPr>
        <p:spPr>
          <a:xfrm>
            <a:off x="3846587" y="592100"/>
            <a:ext cx="16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Information gain  </a:t>
            </a:r>
            <a:endParaRPr/>
          </a:p>
        </p:txBody>
      </p:sp>
      <p:sp>
        <p:nvSpPr>
          <p:cNvPr id="427" name="Google Shape;427;p30"/>
          <p:cNvSpPr txBox="1"/>
          <p:nvPr/>
        </p:nvSpPr>
        <p:spPr>
          <a:xfrm>
            <a:off x="1100418" y="580100"/>
            <a:ext cx="120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accent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Chi</a:t>
            </a:r>
            <a:r>
              <a:rPr b="1" lang="en">
                <a:solidFill>
                  <a:schemeClr val="accent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-Square          </a:t>
            </a:r>
            <a:endParaRPr/>
          </a:p>
        </p:txBody>
      </p:sp>
      <p:sp>
        <p:nvSpPr>
          <p:cNvPr id="428" name="Google Shape;428;p30"/>
          <p:cNvSpPr/>
          <p:nvPr/>
        </p:nvSpPr>
        <p:spPr>
          <a:xfrm>
            <a:off x="515475" y="592100"/>
            <a:ext cx="638700" cy="5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0"/>
          <p:cNvSpPr txBox="1"/>
          <p:nvPr/>
        </p:nvSpPr>
        <p:spPr>
          <a:xfrm>
            <a:off x="6547588" y="573525"/>
            <a:ext cx="22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accent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Correlation Coefficient          </a:t>
            </a:r>
            <a:endParaRPr/>
          </a:p>
        </p:txBody>
      </p:sp>
      <p:pic>
        <p:nvPicPr>
          <p:cNvPr id="430" name="Google Shape;4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03" y="1056426"/>
            <a:ext cx="2750990" cy="1048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624" y="2364601"/>
            <a:ext cx="2700819" cy="257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4975" y="1056092"/>
            <a:ext cx="2785500" cy="1048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7843" y="2333624"/>
            <a:ext cx="2825859" cy="2593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0950" y="1120694"/>
            <a:ext cx="2700825" cy="1010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06100" y="2360000"/>
            <a:ext cx="2785499" cy="254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1"/>
          <p:cNvSpPr txBox="1"/>
          <p:nvPr>
            <p:ph type="title"/>
          </p:nvPr>
        </p:nvSpPr>
        <p:spPr>
          <a:xfrm>
            <a:off x="1129600" y="7810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RandomForest</a:t>
            </a:r>
            <a:endParaRPr/>
          </a:p>
        </p:txBody>
      </p:sp>
      <p:pic>
        <p:nvPicPr>
          <p:cNvPr id="441" name="Google Shape;4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026" y="1410725"/>
            <a:ext cx="6157975" cy="33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1303800" y="1658475"/>
            <a:ext cx="7030500" cy="28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Credit score is 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Very Important for Financial institutions  (Banks)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Used for r</a:t>
            </a:r>
            <a:r>
              <a:rPr lang="en" sz="1800"/>
              <a:t>isk assessment for loaners 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Determines the amount of loans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Helps for credit approvals or denials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With Random Forest</a:t>
            </a:r>
            <a:endParaRPr/>
          </a:p>
        </p:txBody>
      </p:sp>
      <p:pic>
        <p:nvPicPr>
          <p:cNvPr id="447" name="Google Shape;4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50" y="1551175"/>
            <a:ext cx="4176738" cy="16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937" y="3256850"/>
            <a:ext cx="4770375" cy="1413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2774" y="1385250"/>
            <a:ext cx="3575949" cy="346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3"/>
          <p:cNvSpPr txBox="1"/>
          <p:nvPr>
            <p:ph type="title"/>
          </p:nvPr>
        </p:nvSpPr>
        <p:spPr>
          <a:xfrm>
            <a:off x="1817550" y="45075"/>
            <a:ext cx="6317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E"/>
                </a:highlight>
              </a:rPr>
              <a:t>Random Forest</a:t>
            </a:r>
            <a:r>
              <a:rPr lang="en">
                <a:highlight>
                  <a:srgbClr val="FFFFFE"/>
                </a:highlight>
              </a:rPr>
              <a:t> with Feature Selection </a:t>
            </a:r>
            <a:endParaRPr>
              <a:highlight>
                <a:srgbClr val="FFFFFE"/>
              </a:highlight>
            </a:endParaRPr>
          </a:p>
        </p:txBody>
      </p:sp>
      <p:sp>
        <p:nvSpPr>
          <p:cNvPr id="455" name="Google Shape;455;p33"/>
          <p:cNvSpPr txBox="1"/>
          <p:nvPr/>
        </p:nvSpPr>
        <p:spPr>
          <a:xfrm>
            <a:off x="3846587" y="592100"/>
            <a:ext cx="16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Information gain  </a:t>
            </a:r>
            <a:endParaRPr/>
          </a:p>
        </p:txBody>
      </p:sp>
      <p:sp>
        <p:nvSpPr>
          <p:cNvPr id="456" name="Google Shape;456;p33"/>
          <p:cNvSpPr txBox="1"/>
          <p:nvPr/>
        </p:nvSpPr>
        <p:spPr>
          <a:xfrm>
            <a:off x="1100418" y="580100"/>
            <a:ext cx="120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accent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Chi</a:t>
            </a:r>
            <a:r>
              <a:rPr b="1" lang="en">
                <a:solidFill>
                  <a:schemeClr val="accent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-Square          </a:t>
            </a:r>
            <a:endParaRPr/>
          </a:p>
        </p:txBody>
      </p:sp>
      <p:sp>
        <p:nvSpPr>
          <p:cNvPr id="457" name="Google Shape;457;p33"/>
          <p:cNvSpPr/>
          <p:nvPr/>
        </p:nvSpPr>
        <p:spPr>
          <a:xfrm>
            <a:off x="515475" y="592100"/>
            <a:ext cx="638700" cy="5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3"/>
          <p:cNvSpPr txBox="1"/>
          <p:nvPr/>
        </p:nvSpPr>
        <p:spPr>
          <a:xfrm>
            <a:off x="6547588" y="573525"/>
            <a:ext cx="22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accent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Correlation Coefficient          </a:t>
            </a:r>
            <a:endParaRPr/>
          </a:p>
        </p:txBody>
      </p:sp>
      <p:pic>
        <p:nvPicPr>
          <p:cNvPr id="459" name="Google Shape;4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99" y="1074450"/>
            <a:ext cx="2785500" cy="1012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39081"/>
            <a:ext cx="2923043" cy="272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9800" y="1041112"/>
            <a:ext cx="2875845" cy="10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7843" y="2253375"/>
            <a:ext cx="2825857" cy="269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6974" y="973724"/>
            <a:ext cx="3041284" cy="11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06101" y="2272437"/>
            <a:ext cx="2785500" cy="2594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Naive Bayes</a:t>
            </a:r>
            <a:endParaRPr/>
          </a:p>
        </p:txBody>
      </p:sp>
      <p:pic>
        <p:nvPicPr>
          <p:cNvPr id="470" name="Google Shape;4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00" y="1369275"/>
            <a:ext cx="6713886" cy="310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150" y="3426200"/>
            <a:ext cx="4123750" cy="127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With Gaussian Naive Bayes</a:t>
            </a:r>
            <a:endParaRPr/>
          </a:p>
        </p:txBody>
      </p:sp>
      <p:pic>
        <p:nvPicPr>
          <p:cNvPr id="477" name="Google Shape;4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174" y="1243850"/>
            <a:ext cx="3895224" cy="376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325" y="3525375"/>
            <a:ext cx="4503601" cy="11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326" y="1639125"/>
            <a:ext cx="4503601" cy="158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6"/>
          <p:cNvSpPr txBox="1"/>
          <p:nvPr>
            <p:ph type="title"/>
          </p:nvPr>
        </p:nvSpPr>
        <p:spPr>
          <a:xfrm>
            <a:off x="1038749" y="45075"/>
            <a:ext cx="7066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E"/>
                </a:highlight>
              </a:rPr>
              <a:t>Gaussian Naive Bayes with Feature Selection </a:t>
            </a:r>
            <a:endParaRPr>
              <a:highlight>
                <a:srgbClr val="FFFFFE"/>
              </a:highlight>
            </a:endParaRPr>
          </a:p>
        </p:txBody>
      </p:sp>
      <p:pic>
        <p:nvPicPr>
          <p:cNvPr id="485" name="Google Shape;4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50" y="1044374"/>
            <a:ext cx="2954375" cy="11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975" y="2250150"/>
            <a:ext cx="2870374" cy="27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8975" y="1053975"/>
            <a:ext cx="3136676" cy="11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5275" y="2277250"/>
            <a:ext cx="2870375" cy="2797927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6"/>
          <p:cNvSpPr txBox="1"/>
          <p:nvPr/>
        </p:nvSpPr>
        <p:spPr>
          <a:xfrm>
            <a:off x="3846587" y="592100"/>
            <a:ext cx="16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Information gain  </a:t>
            </a:r>
            <a:endParaRPr/>
          </a:p>
        </p:txBody>
      </p:sp>
      <p:sp>
        <p:nvSpPr>
          <p:cNvPr id="490" name="Google Shape;490;p36"/>
          <p:cNvSpPr txBox="1"/>
          <p:nvPr/>
        </p:nvSpPr>
        <p:spPr>
          <a:xfrm>
            <a:off x="1100418" y="580100"/>
            <a:ext cx="120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accent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Chi</a:t>
            </a:r>
            <a:r>
              <a:rPr b="1" lang="en">
                <a:solidFill>
                  <a:schemeClr val="accent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-Square          </a:t>
            </a:r>
            <a:endParaRPr/>
          </a:p>
        </p:txBody>
      </p:sp>
      <p:sp>
        <p:nvSpPr>
          <p:cNvPr id="491" name="Google Shape;491;p36"/>
          <p:cNvSpPr/>
          <p:nvPr/>
        </p:nvSpPr>
        <p:spPr>
          <a:xfrm>
            <a:off x="515475" y="592100"/>
            <a:ext cx="638700" cy="5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6"/>
          <p:cNvSpPr txBox="1"/>
          <p:nvPr/>
        </p:nvSpPr>
        <p:spPr>
          <a:xfrm>
            <a:off x="6547588" y="573525"/>
            <a:ext cx="22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accent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Correlation Coefficient          </a:t>
            </a:r>
            <a:endParaRPr/>
          </a:p>
        </p:txBody>
      </p:sp>
      <p:pic>
        <p:nvPicPr>
          <p:cNvPr id="493" name="Google Shape;493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9800" y="1036695"/>
            <a:ext cx="3020375" cy="1106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98125" y="2277254"/>
            <a:ext cx="2870376" cy="2729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</a:t>
            </a:r>
            <a:endParaRPr/>
          </a:p>
        </p:txBody>
      </p:sp>
      <p:sp>
        <p:nvSpPr>
          <p:cNvPr id="500" name="Google Shape;500;p3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1" name="Google Shape;5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575" y="1419800"/>
            <a:ext cx="7330949" cy="32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/>
          <p:nvPr>
            <p:ph type="title"/>
          </p:nvPr>
        </p:nvSpPr>
        <p:spPr>
          <a:xfrm>
            <a:off x="1203400" y="681650"/>
            <a:ext cx="74544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with </a:t>
            </a:r>
            <a:r>
              <a:rPr lang="en"/>
              <a:t>XGBoost </a:t>
            </a:r>
            <a:endParaRPr/>
          </a:p>
        </p:txBody>
      </p:sp>
      <p:pic>
        <p:nvPicPr>
          <p:cNvPr id="507" name="Google Shape;5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725" y="1344900"/>
            <a:ext cx="3818275" cy="35697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8" name="Google Shape;50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525" y="3333625"/>
            <a:ext cx="4829175" cy="15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300" y="1601950"/>
            <a:ext cx="4632125" cy="16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9"/>
          <p:cNvSpPr txBox="1"/>
          <p:nvPr>
            <p:ph type="title"/>
          </p:nvPr>
        </p:nvSpPr>
        <p:spPr>
          <a:xfrm>
            <a:off x="1303800" y="150225"/>
            <a:ext cx="7030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 </a:t>
            </a:r>
            <a:endParaRPr/>
          </a:p>
        </p:txBody>
      </p:sp>
      <p:sp>
        <p:nvSpPr>
          <p:cNvPr id="515" name="Google Shape;515;p39"/>
          <p:cNvSpPr txBox="1"/>
          <p:nvPr/>
        </p:nvSpPr>
        <p:spPr>
          <a:xfrm>
            <a:off x="1554100" y="686625"/>
            <a:ext cx="11643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Chi</a:t>
            </a:r>
            <a:r>
              <a:rPr b="1" lang="en">
                <a:solidFill>
                  <a:schemeClr val="accent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-Square          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6" name="Google Shape;516;p39"/>
          <p:cNvSpPr txBox="1"/>
          <p:nvPr/>
        </p:nvSpPr>
        <p:spPr>
          <a:xfrm>
            <a:off x="6345325" y="613800"/>
            <a:ext cx="25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accent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Correlation Coefficient 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7" name="Google Shape;517;p39"/>
          <p:cNvSpPr txBox="1"/>
          <p:nvPr/>
        </p:nvSpPr>
        <p:spPr>
          <a:xfrm>
            <a:off x="4001550" y="613800"/>
            <a:ext cx="16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accent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Information gain</a:t>
            </a:r>
            <a:endParaRPr/>
          </a:p>
        </p:txBody>
      </p:sp>
      <p:pic>
        <p:nvPicPr>
          <p:cNvPr id="518" name="Google Shape;5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2900" y="2391000"/>
            <a:ext cx="2932425" cy="257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9" name="Google Shape;51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825" y="2391000"/>
            <a:ext cx="2754750" cy="257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0" name="Google Shape;52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7725" y="2391000"/>
            <a:ext cx="2493875" cy="257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1" name="Google Shape;52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825" y="1101675"/>
            <a:ext cx="2754750" cy="120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2900" y="1101675"/>
            <a:ext cx="2932425" cy="120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7725" y="1098163"/>
            <a:ext cx="2493875" cy="12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0"/>
          <p:cNvSpPr txBox="1"/>
          <p:nvPr>
            <p:ph type="title"/>
          </p:nvPr>
        </p:nvSpPr>
        <p:spPr>
          <a:xfrm>
            <a:off x="1307592" y="597050"/>
            <a:ext cx="5428800" cy="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Comparison - All Features</a:t>
            </a:r>
            <a:endParaRPr/>
          </a:p>
        </p:txBody>
      </p:sp>
      <p:graphicFrame>
        <p:nvGraphicFramePr>
          <p:cNvPr id="529" name="Google Shape;529;p40"/>
          <p:cNvGraphicFramePr/>
          <p:nvPr/>
        </p:nvGraphicFramePr>
        <p:xfrm>
          <a:off x="914400" y="182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{9BEF78C8-2EFD-4B55-A43F-8E81D64199A0}</a:tableStyleId>
              </a:tblPr>
              <a:tblGrid>
                <a:gridCol w="1236900"/>
                <a:gridCol w="1190950"/>
                <a:gridCol w="1340300"/>
                <a:gridCol w="1179475"/>
                <a:gridCol w="1236900"/>
                <a:gridCol w="1236900"/>
              </a:tblGrid>
              <a:tr h="466125">
                <a:tc>
                  <a:txBody>
                    <a:bodyPr/>
                    <a:lstStyle/>
                    <a:p>
                      <a:pPr indent="0" lvl="0" marL="18288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KNN</a:t>
                      </a:r>
                      <a:endParaRPr sz="1200">
                        <a:solidFill>
                          <a:srgbClr val="202124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Decision Tree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XGBoost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RF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Naive Bayes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6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Accuracy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8288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0.58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8288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8288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8288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0.69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6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F1-Score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8288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0.57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8288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8288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8288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0.68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6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Precision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8288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0.57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8288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8288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8288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0.67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6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Recall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8288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0.61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8288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8288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8288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1"/>
          <p:cNvSpPr txBox="1"/>
          <p:nvPr>
            <p:ph type="title"/>
          </p:nvPr>
        </p:nvSpPr>
        <p:spPr>
          <a:xfrm>
            <a:off x="1270642" y="605560"/>
            <a:ext cx="6526500" cy="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Comparison - </a:t>
            </a:r>
            <a:r>
              <a:rPr lang="en"/>
              <a:t>Selected</a:t>
            </a:r>
            <a:r>
              <a:rPr lang="en"/>
              <a:t> Features</a:t>
            </a:r>
            <a:endParaRPr/>
          </a:p>
        </p:txBody>
      </p:sp>
      <p:graphicFrame>
        <p:nvGraphicFramePr>
          <p:cNvPr id="535" name="Google Shape;535;p41"/>
          <p:cNvGraphicFramePr/>
          <p:nvPr/>
        </p:nvGraphicFramePr>
        <p:xfrm>
          <a:off x="914400" y="182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{9BEF78C8-2EFD-4B55-A43F-8E81D64199A0}</a:tableStyleId>
              </a:tblPr>
              <a:tblGrid>
                <a:gridCol w="1206500"/>
                <a:gridCol w="1206500"/>
                <a:gridCol w="1284950"/>
                <a:gridCol w="112805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    </a:t>
                      </a:r>
                      <a:r>
                        <a:rPr lang="en" sz="1200">
                          <a:solidFill>
                            <a:srgbClr val="21212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KNN</a:t>
                      </a:r>
                      <a:endParaRPr sz="1200">
                        <a:solidFill>
                          <a:srgbClr val="21212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12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(Information Gain)</a:t>
                      </a:r>
                      <a:endParaRPr sz="1200">
                        <a:solidFill>
                          <a:srgbClr val="21212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Decision Tree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(</a:t>
                      </a: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Correlation</a:t>
                      </a: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Coefficient)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XGBoost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(Information Gain)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RF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(Information Gain)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Naive Bayes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(Correlation Coefficient)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Accuracy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0.839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F1-Score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0.830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0.68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Precision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0.828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0.67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Recall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0.77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0.832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used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481850" y="1311100"/>
            <a:ext cx="7852500" cy="32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Dataset from Kaggle </a:t>
            </a:r>
            <a:r>
              <a:rPr lang="en" sz="1400">
                <a:solidFill>
                  <a:srgbClr val="000000"/>
                </a:solidFill>
              </a:rPr>
              <a:t>Link </a:t>
            </a:r>
            <a:r>
              <a:rPr lang="en" sz="14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https://www.kaggle.com/datasets/parisrohan/credit-score-classification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Contains basic bank details and some credit-related information.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Size is about 31.14 MB , 28 columns and 100000 rows.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The target feature is “Credit Score” with three classes: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 Good, Standard, and Poor.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2"/>
          <p:cNvSpPr txBox="1"/>
          <p:nvPr>
            <p:ph type="title"/>
          </p:nvPr>
        </p:nvSpPr>
        <p:spPr>
          <a:xfrm>
            <a:off x="1303800" y="598575"/>
            <a:ext cx="70305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certain models not good for our Data</a:t>
            </a:r>
            <a:endParaRPr/>
          </a:p>
        </p:txBody>
      </p:sp>
      <p:sp>
        <p:nvSpPr>
          <p:cNvPr id="541" name="Google Shape;541;p42"/>
          <p:cNvSpPr txBox="1"/>
          <p:nvPr>
            <p:ph idx="1" type="body"/>
          </p:nvPr>
        </p:nvSpPr>
        <p:spPr>
          <a:xfrm>
            <a:off x="6031275" y="3133225"/>
            <a:ext cx="3044700" cy="14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XGBoost</a:t>
            </a:r>
            <a:endParaRPr b="1" sz="1200"/>
          </a:p>
          <a:p>
            <a:pPr indent="-304800" lvl="0" marL="342900" rtl="0" algn="l">
              <a:spcBef>
                <a:spcPts val="1200"/>
              </a:spcBef>
              <a:spcAft>
                <a:spcPts val="0"/>
              </a:spcAft>
              <a:buSzPts val="1200"/>
              <a:buChar char="➔"/>
            </a:pPr>
            <a:r>
              <a:rPr lang="en" sz="1200"/>
              <a:t>Since XGBoost takes into consideration the weight calculations the feature selection is done internally and hence we </a:t>
            </a:r>
            <a:r>
              <a:rPr lang="en" sz="1200"/>
              <a:t>don't</a:t>
            </a:r>
            <a:r>
              <a:rPr lang="en" sz="1200"/>
              <a:t> see any difference when we try the three different ways of feature selection 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42" name="Google Shape;542;p42"/>
          <p:cNvSpPr txBox="1"/>
          <p:nvPr>
            <p:ph idx="1" type="body"/>
          </p:nvPr>
        </p:nvSpPr>
        <p:spPr>
          <a:xfrm>
            <a:off x="142125" y="3294125"/>
            <a:ext cx="3171300" cy="16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K-Nearest Neighbor</a:t>
            </a:r>
            <a:endParaRPr b="1"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202124"/>
              </a:buClr>
              <a:buSzPts val="1200"/>
              <a:buChar char="➔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KNN works well with a small number of input variables, but struggles when the number of inputs is very large. In our case, we have considered more than 15 features. </a:t>
            </a:r>
            <a:endParaRPr sz="1200"/>
          </a:p>
        </p:txBody>
      </p:sp>
      <p:sp>
        <p:nvSpPr>
          <p:cNvPr id="543" name="Google Shape;543;p42"/>
          <p:cNvSpPr txBox="1"/>
          <p:nvPr>
            <p:ph idx="1" type="body"/>
          </p:nvPr>
        </p:nvSpPr>
        <p:spPr>
          <a:xfrm>
            <a:off x="133125" y="1444150"/>
            <a:ext cx="3189300" cy="16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Naive Bayes </a:t>
            </a:r>
            <a:endParaRPr b="1"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➔"/>
            </a:pPr>
            <a:r>
              <a:rPr lang="en" sz="1200"/>
              <a:t>Naive bayes assumes that features are independant, but in our dataset many features are </a:t>
            </a:r>
            <a:r>
              <a:rPr lang="en" sz="1200"/>
              <a:t>related like Monthly in hand salary and annual income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" sz="1200"/>
              <a:t>Most features doesn’t follow Gaussian Distribution</a:t>
            </a:r>
            <a:endParaRPr sz="1200"/>
          </a:p>
        </p:txBody>
      </p:sp>
      <p:sp>
        <p:nvSpPr>
          <p:cNvPr id="544" name="Google Shape;544;p42"/>
          <p:cNvSpPr txBox="1"/>
          <p:nvPr>
            <p:ph idx="1" type="body"/>
          </p:nvPr>
        </p:nvSpPr>
        <p:spPr>
          <a:xfrm>
            <a:off x="5897575" y="1449925"/>
            <a:ext cx="3044700" cy="16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Decision Tree</a:t>
            </a:r>
            <a:endParaRPr b="1"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Char char="➔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The decision tree model gives high importance to a particular set of features in our dataset.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➔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Faster to train with our data but it fails to generalize over the data in a better.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545" name="Google Shape;545;p42"/>
          <p:cNvSpPr/>
          <p:nvPr/>
        </p:nvSpPr>
        <p:spPr>
          <a:xfrm>
            <a:off x="3028150" y="2084125"/>
            <a:ext cx="3003000" cy="2132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Random Forest</a:t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5275" lvl="0" marL="5715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050"/>
              <a:buFont typeface="Roboto"/>
              <a:buChar char="➔"/>
            </a:pP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Ensemble learning method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5275" lvl="0" marL="5715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050"/>
              <a:buFont typeface="Roboto"/>
              <a:buChar char="➔"/>
            </a:pP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results are relatively robust to unbalanced data (Li &amp; Chen, 2020)</a:t>
            </a:r>
            <a:endParaRPr sz="1050">
              <a:solidFill>
                <a:srgbClr val="4D51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3"/>
          <p:cNvSpPr txBox="1"/>
          <p:nvPr>
            <p:ph type="title"/>
          </p:nvPr>
        </p:nvSpPr>
        <p:spPr>
          <a:xfrm>
            <a:off x="1303800" y="598575"/>
            <a:ext cx="70305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Extracted Knowledge From Data </a:t>
            </a:r>
            <a:endParaRPr/>
          </a:p>
        </p:txBody>
      </p:sp>
      <p:sp>
        <p:nvSpPr>
          <p:cNvPr id="551" name="Google Shape;551;p43"/>
          <p:cNvSpPr txBox="1"/>
          <p:nvPr>
            <p:ph idx="1" type="body"/>
          </p:nvPr>
        </p:nvSpPr>
        <p:spPr>
          <a:xfrm>
            <a:off x="1039350" y="1251975"/>
            <a:ext cx="72948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-300254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821">
                <a:solidFill>
                  <a:srgbClr val="000000"/>
                </a:solidFill>
              </a:rPr>
              <a:t>The </a:t>
            </a:r>
            <a:r>
              <a:rPr lang="en" sz="2821" u="sng">
                <a:solidFill>
                  <a:srgbClr val="000000"/>
                </a:solidFill>
              </a:rPr>
              <a:t>age </a:t>
            </a:r>
            <a:r>
              <a:rPr lang="en" sz="2821">
                <a:solidFill>
                  <a:srgbClr val="000000"/>
                </a:solidFill>
              </a:rPr>
              <a:t>is not an important attribute to grant credit, as long as the </a:t>
            </a:r>
            <a:r>
              <a:rPr lang="en" sz="2821">
                <a:solidFill>
                  <a:srgbClr val="000000"/>
                </a:solidFill>
              </a:rPr>
              <a:t>individual</a:t>
            </a:r>
            <a:r>
              <a:rPr lang="en" sz="2821">
                <a:solidFill>
                  <a:srgbClr val="000000"/>
                </a:solidFill>
              </a:rPr>
              <a:t> has good credit history and good income.</a:t>
            </a:r>
            <a:endParaRPr sz="2821">
              <a:solidFill>
                <a:srgbClr val="000000"/>
              </a:solidFill>
            </a:endParaRPr>
          </a:p>
          <a:p>
            <a:pPr indent="-300254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821">
                <a:solidFill>
                  <a:srgbClr val="000000"/>
                </a:solidFill>
              </a:rPr>
              <a:t> </a:t>
            </a:r>
            <a:r>
              <a:rPr lang="en" sz="2821" u="sng">
                <a:solidFill>
                  <a:srgbClr val="000000"/>
                </a:solidFill>
              </a:rPr>
              <a:t>Number of bank accounts</a:t>
            </a:r>
            <a:r>
              <a:rPr lang="en" sz="2821">
                <a:solidFill>
                  <a:srgbClr val="000000"/>
                </a:solidFill>
              </a:rPr>
              <a:t> a individual have does not matter for a bank to grant a loan until unless they have any </a:t>
            </a:r>
            <a:r>
              <a:rPr lang="en" sz="2821">
                <a:solidFill>
                  <a:srgbClr val="000000"/>
                </a:solidFill>
              </a:rPr>
              <a:t>fraudulent</a:t>
            </a:r>
            <a:r>
              <a:rPr lang="en" sz="2821">
                <a:solidFill>
                  <a:srgbClr val="000000"/>
                </a:solidFill>
              </a:rPr>
              <a:t> transactions in there accounts.</a:t>
            </a:r>
            <a:endParaRPr sz="2821">
              <a:solidFill>
                <a:srgbClr val="000000"/>
              </a:solidFill>
            </a:endParaRPr>
          </a:p>
          <a:p>
            <a:pPr indent="-300254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821" u="sng">
                <a:solidFill>
                  <a:srgbClr val="000000"/>
                </a:solidFill>
              </a:rPr>
              <a:t>Monthly in hand salary</a:t>
            </a:r>
            <a:r>
              <a:rPr lang="en" sz="2821">
                <a:solidFill>
                  <a:srgbClr val="000000"/>
                </a:solidFill>
              </a:rPr>
              <a:t>: people with high in hand salary, above 5000 tend to have good credit score, lesser than 3500: have poor credit, between 4000-4500: tend to have standard credit score</a:t>
            </a:r>
            <a:endParaRPr sz="2821">
              <a:solidFill>
                <a:srgbClr val="000000"/>
              </a:solidFill>
            </a:endParaRPr>
          </a:p>
          <a:p>
            <a:pPr indent="-300254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821" u="sng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Credit Card Utilization ratio</a:t>
            </a:r>
            <a:r>
              <a:rPr lang="en" sz="282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If the usage of the credit card is more, then the credit score will be good.</a:t>
            </a:r>
            <a:endParaRPr sz="2821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0254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Roboto"/>
              <a:buChar char="●"/>
            </a:pPr>
            <a:r>
              <a:rPr lang="en" sz="282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People with good </a:t>
            </a:r>
            <a:r>
              <a:rPr lang="en" sz="2821" u="sng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credit mix</a:t>
            </a:r>
            <a:r>
              <a:rPr lang="en" sz="282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(mortgages, loans, credit cards) will have a good credit score.</a:t>
            </a:r>
            <a:endParaRPr sz="2821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Conclusion</a:t>
            </a:r>
            <a:endParaRPr sz="2500"/>
          </a:p>
        </p:txBody>
      </p:sp>
      <p:sp>
        <p:nvSpPr>
          <p:cNvPr id="557" name="Google Shape;557;p44"/>
          <p:cNvSpPr txBox="1"/>
          <p:nvPr>
            <p:ph idx="1" type="body"/>
          </p:nvPr>
        </p:nvSpPr>
        <p:spPr>
          <a:xfrm>
            <a:off x="1240000" y="1597875"/>
            <a:ext cx="7030500" cy="27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 comparison to the other models taken into consideration, the Random Forest Model produced the best results.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All features - RF model gave a accuracy of 82%.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Selected </a:t>
            </a:r>
            <a:r>
              <a:rPr lang="en" sz="1800"/>
              <a:t>features- accuracy of 84%.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Feature selection improves the process' accuracy and increases prediction power of the algorithms.</a:t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63" name="Google Shape;563;p45"/>
          <p:cNvSpPr txBox="1"/>
          <p:nvPr>
            <p:ph idx="1" type="body"/>
          </p:nvPr>
        </p:nvSpPr>
        <p:spPr>
          <a:xfrm>
            <a:off x="1262325" y="13844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200">
                <a:uFill>
                  <a:noFill/>
                </a:uFill>
                <a:hlinkClick r:id="rId3"/>
              </a:rPr>
              <a:t>https://www.kaggle.com/datasets/parisrohan/credit-score-classification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/>
              <a:t>Li, Y., &amp; Chen, W. (2020). A Comparative Performance Assessment of Ensemble Learning for Credit Scoring. Mathematics, 8(10), 1756. https://doi.org/10.3390/math8101756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6"/>
          <p:cNvSpPr txBox="1"/>
          <p:nvPr>
            <p:ph idx="1" type="body"/>
          </p:nvPr>
        </p:nvSpPr>
        <p:spPr>
          <a:xfrm>
            <a:off x="1137875" y="1300950"/>
            <a:ext cx="7030500" cy="2541600"/>
          </a:xfrm>
          <a:prstGeom prst="rect">
            <a:avLst/>
          </a:prstGeom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300">
                <a:solidFill>
                  <a:schemeClr val="accent1"/>
                </a:solidFill>
              </a:rPr>
              <a:t>Thank you</a:t>
            </a:r>
            <a:endParaRPr sz="3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	Sample</a:t>
            </a:r>
            <a:endParaRPr/>
          </a:p>
        </p:txBody>
      </p:sp>
      <p:sp>
        <p:nvSpPr>
          <p:cNvPr id="297" name="Google Shape;297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13" y="1503850"/>
            <a:ext cx="8957774" cy="32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304" name="Google Shape;304;p17"/>
          <p:cNvSpPr txBox="1"/>
          <p:nvPr>
            <p:ph idx="1" type="body"/>
          </p:nvPr>
        </p:nvSpPr>
        <p:spPr>
          <a:xfrm>
            <a:off x="493050" y="1322300"/>
            <a:ext cx="4235700" cy="3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Convert Credit History Age to 2 columns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</a:t>
            </a:r>
            <a:r>
              <a:rPr lang="en" sz="1200"/>
              <a:t>ill up Null Values with appropriate values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Change Data Types </a:t>
            </a:r>
            <a:endParaRPr sz="12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Fix or Remove outliers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Remove or Replace spacial characters </a:t>
            </a:r>
            <a:endParaRPr sz="1200"/>
          </a:p>
        </p:txBody>
      </p:sp>
      <p:pic>
        <p:nvPicPr>
          <p:cNvPr id="305" name="Google Shape;3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275" y="1149563"/>
            <a:ext cx="1013575" cy="7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0775" y="1126212"/>
            <a:ext cx="2675000" cy="749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p17"/>
          <p:cNvCxnSpPr>
            <a:stCxn id="305" idx="3"/>
            <a:endCxn id="306" idx="1"/>
          </p:cNvCxnSpPr>
          <p:nvPr/>
        </p:nvCxnSpPr>
        <p:spPr>
          <a:xfrm>
            <a:off x="5434850" y="1501088"/>
            <a:ext cx="585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308" name="Google Shape;30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8438" y="4248677"/>
            <a:ext cx="756073" cy="7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6200" y="4272050"/>
            <a:ext cx="1482521" cy="7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0638" y="4272050"/>
            <a:ext cx="840442" cy="7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14725" y="4272050"/>
            <a:ext cx="925485" cy="70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33483" y="4272063"/>
            <a:ext cx="355567" cy="7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07000" y="4272050"/>
            <a:ext cx="2249740" cy="7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20675" y="2021835"/>
            <a:ext cx="4112400" cy="690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31713" y="3162412"/>
            <a:ext cx="460400" cy="5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766188" y="3135975"/>
            <a:ext cx="925475" cy="58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65738" y="3120956"/>
            <a:ext cx="925475" cy="61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993475" y="3120950"/>
            <a:ext cx="1543779" cy="6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8"/>
          <p:cNvSpPr txBox="1"/>
          <p:nvPr>
            <p:ph type="title"/>
          </p:nvPr>
        </p:nvSpPr>
        <p:spPr>
          <a:xfrm>
            <a:off x="1208850" y="4436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pic>
        <p:nvPicPr>
          <p:cNvPr id="324" name="Google Shape;3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275" y="1222800"/>
            <a:ext cx="3792024" cy="261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825" y="1129275"/>
            <a:ext cx="3904125" cy="302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3207" y="5767925"/>
            <a:ext cx="705493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8"/>
          <p:cNvSpPr txBox="1"/>
          <p:nvPr/>
        </p:nvSpPr>
        <p:spPr>
          <a:xfrm>
            <a:off x="809488" y="39295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ur dataset is Imbalanced</a:t>
            </a:r>
            <a:endParaRPr/>
          </a:p>
        </p:txBody>
      </p:sp>
      <p:sp>
        <p:nvSpPr>
          <p:cNvPr id="328" name="Google Shape;328;p18"/>
          <p:cNvSpPr txBox="1"/>
          <p:nvPr/>
        </p:nvSpPr>
        <p:spPr>
          <a:xfrm>
            <a:off x="5156525" y="4201275"/>
            <a:ext cx="343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nnual income does not affect credit score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Cont..</a:t>
            </a:r>
            <a:endParaRPr/>
          </a:p>
        </p:txBody>
      </p:sp>
      <p:pic>
        <p:nvPicPr>
          <p:cNvPr id="334" name="Google Shape;3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753" y="1246625"/>
            <a:ext cx="4191126" cy="305559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9"/>
          <p:cNvSpPr txBox="1"/>
          <p:nvPr/>
        </p:nvSpPr>
        <p:spPr>
          <a:xfrm>
            <a:off x="4856000" y="42315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sage of the credit card is more, than the credit score will be good</a:t>
            </a:r>
            <a:endParaRPr/>
          </a:p>
        </p:txBody>
      </p:sp>
      <p:pic>
        <p:nvPicPr>
          <p:cNvPr id="336" name="Google Shape;3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250" y="1525400"/>
            <a:ext cx="3265632" cy="22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9"/>
          <p:cNvSpPr txBox="1"/>
          <p:nvPr/>
        </p:nvSpPr>
        <p:spPr>
          <a:xfrm>
            <a:off x="674725" y="3897725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 credit mix -bad credit score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 credit mix - standard credit score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good credit mix - good credit score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343" name="Google Shape;343;p20"/>
          <p:cNvSpPr txBox="1"/>
          <p:nvPr>
            <p:ph idx="1" type="body"/>
          </p:nvPr>
        </p:nvSpPr>
        <p:spPr>
          <a:xfrm>
            <a:off x="762000" y="1680875"/>
            <a:ext cx="7572300" cy="30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Normalization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Label Encoding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Splitting Data into Train and Test datasets</a:t>
            </a:r>
            <a:endParaRPr sz="1800"/>
          </a:p>
        </p:txBody>
      </p:sp>
      <p:pic>
        <p:nvPicPr>
          <p:cNvPr id="344" name="Google Shape;3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475" y="1940524"/>
            <a:ext cx="3473824" cy="156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775" y="748775"/>
            <a:ext cx="5040962" cy="43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7700" y="3210825"/>
            <a:ext cx="5082575" cy="94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1"/>
          <p:cNvSpPr txBox="1"/>
          <p:nvPr>
            <p:ph type="title"/>
          </p:nvPr>
        </p:nvSpPr>
        <p:spPr>
          <a:xfrm>
            <a:off x="605125" y="141375"/>
            <a:ext cx="78054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 Using Information Gain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